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5"/>
  </p:notesMasterIdLst>
  <p:sldIdLst>
    <p:sldId id="260" r:id="rId3"/>
    <p:sldId id="261" r:id="rId4"/>
  </p:sldIdLst>
  <p:sldSz cx="7772400" cy="10058400"/>
  <p:notesSz cx="6858000" cy="9144000"/>
  <p:embeddedFontLst>
    <p:embeddedFont>
      <p:font typeface="Google Sans" panose="020B0604020202020204" charset="0"/>
      <p:regular r:id="rId6"/>
      <p:bold r:id="rId7"/>
      <p:italic r:id="rId8"/>
      <p:boldItalic r:id="rId9"/>
    </p:embeddedFont>
    <p:embeddedFont>
      <p:font typeface="Google Sans SemiBold" panose="020B0604020202020204" charset="0"/>
      <p:regular r:id="rId10"/>
      <p:bold r:id="rId11"/>
      <p:italic r:id="rId12"/>
      <p:boldItalic r:id="rId13"/>
    </p:embeddedFon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PT Sans Narrow" panose="020B0604020202020204" charset="0"/>
      <p:regular r:id="rId18"/>
      <p:bold r:id="rId19"/>
    </p:embeddedFont>
    <p:embeddedFont>
      <p:font typeface="Roboto" panose="020B0604020202020204" charset="0"/>
      <p:regular r:id="rId20"/>
      <p:bold r:id="rId21"/>
      <p:italic r:id="rId22"/>
      <p:boldItalic r:id="rId23"/>
    </p:embeddedFont>
    <p:embeddedFont>
      <p:font typeface="Work Sans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5" d="100"/>
          <a:sy n="95" d="100"/>
        </p:scale>
        <p:origin x="1502" y="-1930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openxmlformats.org/officeDocument/2006/relationships/font" Target="fonts/font21.fntdata"/><Relationship Id="rId3" Type="http://schemas.openxmlformats.org/officeDocument/2006/relationships/slide" Target="slides/slide1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font" Target="fonts/font2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font" Target="fonts/font19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font" Target="fonts/font18.fntdata"/><Relationship Id="rId28" Type="http://schemas.openxmlformats.org/officeDocument/2006/relationships/presProps" Target="pres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font" Target="fonts/font17.fntdata"/><Relationship Id="rId27" Type="http://schemas.openxmlformats.org/officeDocument/2006/relationships/font" Target="fonts/font22.fntdata"/><Relationship Id="rId30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11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2" name="Google Shape;452;p20"/>
          <p:cNvGrpSpPr/>
          <p:nvPr/>
        </p:nvGrpSpPr>
        <p:grpSpPr>
          <a:xfrm>
            <a:off x="1318139" y="407264"/>
            <a:ext cx="5885239" cy="815718"/>
            <a:chOff x="556461" y="274316"/>
            <a:chExt cx="5190000" cy="815718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556461" y="318734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>
                <a:lnSpc>
                  <a:spcPct val="95000"/>
                </a:lnSpc>
              </a:pP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225633" y="274316"/>
              <a:ext cx="3516900" cy="6970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>
                <a:spcAft>
                  <a:spcPts val="1200"/>
                </a:spcAft>
              </a:pPr>
              <a:r>
                <a:rPr lang="es-CL" sz="900" dirty="0">
                  <a:latin typeface="Roboto"/>
                  <a:ea typeface="Roboto"/>
                  <a:cs typeface="Roboto"/>
                  <a:sym typeface="Roboto"/>
                </a:rPr>
                <a:t>Objetivo: </a:t>
              </a:r>
              <a:r>
                <a:rPr lang="es-CL" sz="900" dirty="0"/>
                <a:t>Proyecto de Predicción de </a:t>
              </a:r>
              <a:r>
                <a:rPr lang="es-CL" sz="900" dirty="0" err="1"/>
                <a:t>Churn</a:t>
              </a:r>
              <a:r>
                <a:rPr lang="es-CL" sz="900" dirty="0"/>
                <a:t> para </a:t>
              </a:r>
              <a:r>
                <a:rPr lang="es-CL" sz="900" dirty="0" err="1"/>
                <a:t>Waze</a:t>
              </a:r>
              <a:endParaRPr lang="es-CL" sz="900" dirty="0"/>
            </a:p>
            <a:p>
              <a:pPr lvl="0">
                <a:spcAft>
                  <a:spcPts val="1200"/>
                </a:spcAft>
              </a:pPr>
              <a:r>
                <a:rPr lang="es-CL" sz="900" dirty="0">
                  <a:latin typeface="Roboto"/>
                  <a:ea typeface="Roboto"/>
                  <a:cs typeface="Roboto"/>
                  <a:sym typeface="Roboto"/>
                </a:rPr>
                <a:t>Realizado por: Juan (Analista de Datos)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71BD2D4E-F7B3-6C2A-AEF8-8F411C6D5376}"/>
              </a:ext>
            </a:extLst>
          </p:cNvPr>
          <p:cNvSpPr txBox="1"/>
          <p:nvPr/>
        </p:nvSpPr>
        <p:spPr>
          <a:xfrm>
            <a:off x="3142661" y="7313358"/>
            <a:ext cx="38740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CL" sz="800" dirty="0"/>
          </a:p>
          <a:p>
            <a:endParaRPr lang="es-CL" sz="800" dirty="0"/>
          </a:p>
          <a:p>
            <a:endParaRPr lang="es-CL" sz="800" dirty="0"/>
          </a:p>
          <a:p>
            <a:endParaRPr lang="es-CL" sz="800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0AE22A0-9C07-6D87-E0FF-4AF5E36EC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6163" y="4148696"/>
            <a:ext cx="296940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3E956CA-EE60-0D61-EB8B-3B607BEDFD0F}"/>
              </a:ext>
            </a:extLst>
          </p:cNvPr>
          <p:cNvSpPr txBox="1"/>
          <p:nvPr/>
        </p:nvSpPr>
        <p:spPr>
          <a:xfrm>
            <a:off x="404725" y="7144081"/>
            <a:ext cx="339815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s-CL" sz="800" dirty="0"/>
          </a:p>
          <a:p>
            <a:pPr>
              <a:buNone/>
            </a:pPr>
            <a:endParaRPr lang="es-CL" sz="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B33E6F-72BE-E3EA-37BE-EDA7FA7C74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174" y="2129488"/>
            <a:ext cx="655179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s-CL" sz="900" dirty="0"/>
              <a:t>Este proyecto busca predecir el abandono o </a:t>
            </a:r>
            <a:r>
              <a:rPr lang="es-CL" sz="900" dirty="0" err="1"/>
              <a:t>churn</a:t>
            </a:r>
            <a:r>
              <a:rPr lang="es-CL" sz="900" dirty="0"/>
              <a:t> de usuarios de la app </a:t>
            </a:r>
            <a:r>
              <a:rPr lang="es-CL" sz="900" dirty="0" err="1"/>
              <a:t>Waze</a:t>
            </a:r>
            <a:r>
              <a:rPr lang="es-CL" sz="900" dirty="0"/>
              <a:t> utilizando datos de comportamiento y uso. </a:t>
            </a:r>
          </a:p>
          <a:p>
            <a:r>
              <a:rPr lang="es-CL" sz="900" dirty="0"/>
              <a:t>Se analizaron variables como sesiones, días desde el </a:t>
            </a:r>
            <a:r>
              <a:rPr lang="es-CL" sz="900" dirty="0" err="1"/>
              <a:t>onboarding</a:t>
            </a:r>
            <a:r>
              <a:rPr lang="es-CL" sz="900" dirty="0"/>
              <a:t>, navegación en zonas favoritas y actividad de conducción.</a:t>
            </a:r>
          </a:p>
          <a:p>
            <a:r>
              <a:rPr lang="es-CL" sz="900" dirty="0"/>
              <a:t> El objetivo es identificar usuarios en riesgo de abandonar para diseñar estrategias de retención personalizadas..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FC110028-7926-7CED-7795-30BB51692D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328399"/>
              </p:ext>
            </p:extLst>
          </p:nvPr>
        </p:nvGraphicFramePr>
        <p:xfrm>
          <a:off x="895181" y="5387713"/>
          <a:ext cx="2230325" cy="954108"/>
        </p:xfrm>
        <a:graphic>
          <a:graphicData uri="http://schemas.openxmlformats.org/drawingml/2006/table">
            <a:tbl>
              <a:tblPr/>
              <a:tblGrid>
                <a:gridCol w="2230325">
                  <a:extLst>
                    <a:ext uri="{9D8B030D-6E8A-4147-A177-3AD203B41FA5}">
                      <a16:colId xmlns:a16="http://schemas.microsoft.com/office/drawing/2014/main" val="2024551919"/>
                    </a:ext>
                  </a:extLst>
                </a:gridCol>
              </a:tblGrid>
              <a:tr h="361903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7499946"/>
                  </a:ext>
                </a:extLst>
              </a:tr>
              <a:tr h="361903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967768"/>
                  </a:ext>
                </a:extLst>
              </a:tr>
              <a:tr h="230302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7727615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627C8F7C-BB16-E1A0-AAB3-D5FA53FDF8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2751" y="7144081"/>
            <a:ext cx="328532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s-CL" sz="800" dirty="0"/>
              <a:t>Implementar técnicas de </a:t>
            </a:r>
            <a:r>
              <a:rPr lang="es-CL" sz="800" dirty="0" err="1"/>
              <a:t>resampleo</a:t>
            </a:r>
            <a:r>
              <a:rPr lang="es-CL" sz="800" dirty="0"/>
              <a:t> (SMOTE, </a:t>
            </a:r>
            <a:r>
              <a:rPr lang="es-CL" sz="800" dirty="0" err="1"/>
              <a:t>undersampling</a:t>
            </a:r>
            <a:r>
              <a:rPr lang="es-CL" sz="800" dirty="0"/>
              <a:t>) para mejorar la detección de </a:t>
            </a:r>
            <a:r>
              <a:rPr lang="es-CL" sz="800" dirty="0" err="1"/>
              <a:t>churn</a:t>
            </a:r>
            <a:r>
              <a:rPr lang="es-CL" sz="800" dirty="0"/>
              <a:t>.</a:t>
            </a:r>
          </a:p>
          <a:p>
            <a:endParaRPr lang="es-CL" sz="800" dirty="0"/>
          </a:p>
          <a:p>
            <a:r>
              <a:rPr lang="es-CL" sz="800" dirty="0"/>
              <a:t>Ajustar el umbral de decisión para optimizar </a:t>
            </a:r>
            <a:r>
              <a:rPr lang="es-CL" sz="800" dirty="0" err="1"/>
              <a:t>recall</a:t>
            </a:r>
            <a:r>
              <a:rPr lang="es-CL" sz="800" dirty="0"/>
              <a:t> o precisión según la estrategia de negocio.</a:t>
            </a:r>
          </a:p>
          <a:p>
            <a:endParaRPr lang="es-CL" sz="800" dirty="0"/>
          </a:p>
          <a:p>
            <a:r>
              <a:rPr lang="es-CL" sz="800" dirty="0"/>
              <a:t>Realizar </a:t>
            </a:r>
            <a:r>
              <a:rPr lang="es-CL" sz="800" dirty="0" err="1"/>
              <a:t>tuning</a:t>
            </a:r>
            <a:r>
              <a:rPr lang="es-CL" sz="800" dirty="0"/>
              <a:t> avanzado de </a:t>
            </a:r>
            <a:r>
              <a:rPr lang="es-CL" sz="800" dirty="0" err="1"/>
              <a:t>hiperparámetros</a:t>
            </a:r>
            <a:r>
              <a:rPr lang="es-CL" sz="800" dirty="0"/>
              <a:t> en </a:t>
            </a:r>
            <a:r>
              <a:rPr lang="es-CL" sz="800" dirty="0" err="1"/>
              <a:t>XGBoost</a:t>
            </a:r>
            <a:r>
              <a:rPr lang="es-CL" sz="800" dirty="0"/>
              <a:t> y </a:t>
            </a:r>
            <a:r>
              <a:rPr lang="es-CL" sz="800" dirty="0" err="1"/>
              <a:t>Random</a:t>
            </a:r>
            <a:r>
              <a:rPr lang="es-CL" sz="800" dirty="0"/>
              <a:t> Forest.</a:t>
            </a:r>
          </a:p>
          <a:p>
            <a:endParaRPr lang="es-CL" sz="800" dirty="0"/>
          </a:p>
          <a:p>
            <a:r>
              <a:rPr lang="es-CL" sz="800" dirty="0"/>
              <a:t>Incorporar variables adicionales, por ejemplo, comportamiento en tiempo real o </a:t>
            </a:r>
            <a:r>
              <a:rPr lang="es-CL" sz="800" dirty="0" err="1"/>
              <a:t>feedback</a:t>
            </a:r>
            <a:r>
              <a:rPr lang="es-CL" sz="800" dirty="0"/>
              <a:t> de usuarios.</a:t>
            </a:r>
          </a:p>
          <a:p>
            <a:endParaRPr lang="es-CL" sz="800" dirty="0"/>
          </a:p>
          <a:p>
            <a:r>
              <a:rPr lang="es-CL" sz="800" dirty="0"/>
              <a:t>Diseñar campañas de retención focalizadas en usuarios recientes con alta actividad en zonas favoritas.</a:t>
            </a:r>
          </a:p>
          <a:p>
            <a:endParaRPr lang="es-CL" sz="800" dirty="0"/>
          </a:p>
          <a:p>
            <a:r>
              <a:rPr lang="es-CL" sz="800" dirty="0"/>
              <a:t>Monitorizar y actualizar modelos periódicamente con datos nuevos para mantener su eficacia.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A1E2FE01-4B6F-AA89-6823-4BCBEA2E9D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8356" y="4785513"/>
            <a:ext cx="3285022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s-CL" altLang="es-CL" sz="80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5BB5F382-63D3-E83D-6CF2-03AB0E3160E3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8C17260D-DB13-9C25-1E09-58F9F2447B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355" y="6155426"/>
            <a:ext cx="3757609" cy="2614370"/>
          </a:xfrm>
          <a:prstGeom prst="rect">
            <a:avLst/>
          </a:prstGeom>
        </p:spPr>
      </p:pic>
      <p:sp>
        <p:nvSpPr>
          <p:cNvPr id="23" name="Rectangle 4">
            <a:extLst>
              <a:ext uri="{FF2B5EF4-FFF2-40B4-BE49-F238E27FC236}">
                <a16:creationId xmlns:a16="http://schemas.microsoft.com/office/drawing/2014/main" id="{1190EC1E-9997-7F73-86D4-4BD4BA6843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0959" y="8825232"/>
            <a:ext cx="366158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Leyenda propuesta para el gráfico:</a:t>
            </a:r>
            <a:endParaRPr kumimoji="0" lang="es-CL" altLang="es-C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Usuarios recientes que interactúan más con su zona favorita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tienen mayor probabilidad de ser correctamente identificados por el modelo.</a:t>
            </a:r>
            <a:endParaRPr kumimoji="0" lang="es-CL" altLang="es-C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Rectangle 5">
            <a:extLst>
              <a:ext uri="{FF2B5EF4-FFF2-40B4-BE49-F238E27FC236}">
                <a16:creationId xmlns:a16="http://schemas.microsoft.com/office/drawing/2014/main" id="{9D2E1A6B-7C13-AEBF-6E6B-F0E018B218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174" y="3950738"/>
            <a:ext cx="3041734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 limpió y preprocesó el dataset de 14,299 usuarios con variables cuantitativas y categóricas.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 entrenaron modelos supervisados: Random Forest (con y sin balanceo de clases) y XGBoost.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 métrica principal fue el F1-score para la clase churn, junto con precisión, recall, accuracy y ROC-AUC.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modelo con mejor balance entre recall y precisión para churn fue XGBoost, aunque con limitaciones.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 detectó que el modelo funciona mejor en usuarios recientes, especialmente aquellos con alta interacción en su zona favorita.</a:t>
            </a:r>
          </a:p>
        </p:txBody>
      </p:sp>
      <p:sp>
        <p:nvSpPr>
          <p:cNvPr id="25" name="Rectangle 6">
            <a:extLst>
              <a:ext uri="{FF2B5EF4-FFF2-40B4-BE49-F238E27FC236}">
                <a16:creationId xmlns:a16="http://schemas.microsoft.com/office/drawing/2014/main" id="{5704391B-5093-7890-1B16-A411CC9B22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8355" y="3648536"/>
            <a:ext cx="3320716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Usuarios recientes con alta actividad en su zona favorita (total_navigations_fav1) tienen mayor probabilidad de churn detectable.</a:t>
            </a:r>
            <a:endParaRPr kumimoji="0" lang="es-CL" altLang="es-CL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modelo tiene dificultades para identificar churn en usuarios con baja navegación en zona favorita o usuarios antiguos.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balanceo de clases no mejoró significativamente la detección de churn; se recomienda explorar técnicas de resampleo y ajuste de umbral.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Variables como </a:t>
            </a: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drives</a:t>
            </a: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y </a:t>
            </a: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sessions</a:t>
            </a: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aportan menos para la detección de churn que las interacciones geolocalizadas.</a:t>
            </a:r>
            <a:endParaRPr kumimoji="0" lang="es-CL" altLang="es-CL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 métrica ROC-AUC indica que el modelo tiene capacidad moderada para distinguir entre retenidos y churn, pero aún hay margen de mejora.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31C9E2C7-2D1B-B85A-48CB-0E74EF867ACF}"/>
              </a:ext>
            </a:extLst>
          </p:cNvPr>
          <p:cNvSpPr txBox="1"/>
          <p:nvPr/>
        </p:nvSpPr>
        <p:spPr>
          <a:xfrm>
            <a:off x="273538" y="422032"/>
            <a:ext cx="78232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/>
              <a:t>📘 Guía de Conceptos Clave en Evaluación de Modelos</a:t>
            </a:r>
          </a:p>
          <a:p>
            <a:endParaRPr lang="es-CL" dirty="0"/>
          </a:p>
          <a:p>
            <a:r>
              <a:rPr lang="es-CL" dirty="0"/>
              <a:t>🔹 Precisión (</a:t>
            </a:r>
            <a:r>
              <a:rPr lang="es-CL" dirty="0" err="1"/>
              <a:t>Accuracy</a:t>
            </a:r>
            <a:r>
              <a:rPr lang="es-CL" dirty="0"/>
              <a:t>)Porcentaje total de predicciones </a:t>
            </a:r>
            <a:r>
              <a:rPr lang="es-CL" dirty="0" err="1"/>
              <a:t>correctas.Fórmula</a:t>
            </a:r>
            <a:r>
              <a:rPr lang="es-CL" dirty="0"/>
              <a:t>: (VP + VN) / Total</a:t>
            </a:r>
          </a:p>
          <a:p>
            <a:endParaRPr lang="es-CL" dirty="0"/>
          </a:p>
          <a:p>
            <a:r>
              <a:rPr lang="es-CL" dirty="0"/>
              <a:t>🔹 </a:t>
            </a:r>
            <a:r>
              <a:rPr lang="es-CL" dirty="0" err="1"/>
              <a:t>Recall</a:t>
            </a:r>
            <a:r>
              <a:rPr lang="es-CL" dirty="0"/>
              <a:t> o </a:t>
            </a:r>
            <a:r>
              <a:rPr lang="es-CL" dirty="0" err="1"/>
              <a:t>SensibilidadQué</a:t>
            </a:r>
            <a:r>
              <a:rPr lang="es-CL" dirty="0"/>
              <a:t> tan bien identifica los casos </a:t>
            </a:r>
            <a:r>
              <a:rPr lang="es-CL" dirty="0" err="1"/>
              <a:t>positivos.Fórmula</a:t>
            </a:r>
            <a:r>
              <a:rPr lang="es-CL" dirty="0"/>
              <a:t>: VP / (VP + FN)</a:t>
            </a:r>
          </a:p>
          <a:p>
            <a:endParaRPr lang="es-CL" dirty="0"/>
          </a:p>
          <a:p>
            <a:r>
              <a:rPr lang="es-CL" dirty="0"/>
              <a:t>🔹 Precisión (</a:t>
            </a:r>
            <a:r>
              <a:rPr lang="es-CL" dirty="0" err="1"/>
              <a:t>Precision</a:t>
            </a:r>
            <a:r>
              <a:rPr lang="es-CL" dirty="0"/>
              <a:t>)Qué proporción de casos predichos como positivos realmente lo </a:t>
            </a:r>
            <a:r>
              <a:rPr lang="es-CL" dirty="0" err="1"/>
              <a:t>son.Fórmula</a:t>
            </a:r>
            <a:r>
              <a:rPr lang="es-CL" dirty="0"/>
              <a:t>: VP / (VP + FP)</a:t>
            </a:r>
          </a:p>
          <a:p>
            <a:endParaRPr lang="es-CL" dirty="0"/>
          </a:p>
          <a:p>
            <a:r>
              <a:rPr lang="es-CL" dirty="0"/>
              <a:t>🔹 F1-ScorePromedio armónico entre precisión y </a:t>
            </a:r>
            <a:r>
              <a:rPr lang="es-CL" dirty="0" err="1"/>
              <a:t>recall</a:t>
            </a:r>
            <a:r>
              <a:rPr lang="es-CL" dirty="0"/>
              <a:t>. Útil si hay </a:t>
            </a:r>
            <a:r>
              <a:rPr lang="es-CL" dirty="0" err="1"/>
              <a:t>desbalance.Fórmula</a:t>
            </a:r>
            <a:r>
              <a:rPr lang="es-CL" dirty="0"/>
              <a:t>: 2 * (</a:t>
            </a:r>
            <a:r>
              <a:rPr lang="es-CL" dirty="0" err="1"/>
              <a:t>Precision</a:t>
            </a:r>
            <a:r>
              <a:rPr lang="es-CL" dirty="0"/>
              <a:t> * </a:t>
            </a:r>
            <a:r>
              <a:rPr lang="es-CL" dirty="0" err="1"/>
              <a:t>Recall</a:t>
            </a:r>
            <a:r>
              <a:rPr lang="es-CL" dirty="0"/>
              <a:t>) / (</a:t>
            </a:r>
            <a:r>
              <a:rPr lang="es-CL" dirty="0" err="1"/>
              <a:t>Precision</a:t>
            </a:r>
            <a:r>
              <a:rPr lang="es-CL" dirty="0"/>
              <a:t> + </a:t>
            </a:r>
            <a:r>
              <a:rPr lang="es-CL" dirty="0" err="1"/>
              <a:t>Recall</a:t>
            </a:r>
            <a:r>
              <a:rPr lang="es-CL" dirty="0"/>
              <a:t>)</a:t>
            </a:r>
          </a:p>
          <a:p>
            <a:endParaRPr lang="es-CL" dirty="0"/>
          </a:p>
          <a:p>
            <a:r>
              <a:rPr lang="es-CL" dirty="0"/>
              <a:t>🔹 AUC – Área bajo la curva </a:t>
            </a:r>
            <a:r>
              <a:rPr lang="es-CL" dirty="0" err="1"/>
              <a:t>ROCCuánto</a:t>
            </a:r>
            <a:r>
              <a:rPr lang="es-CL" dirty="0"/>
              <a:t> discrimina el modelo entre clases. Más cerca de 1 = mejor.</a:t>
            </a:r>
          </a:p>
          <a:p>
            <a:endParaRPr lang="es-CL" dirty="0"/>
          </a:p>
          <a:p>
            <a:r>
              <a:rPr lang="es-CL" dirty="0"/>
              <a:t>🔹 Importancia de </a:t>
            </a:r>
            <a:r>
              <a:rPr lang="es-CL" dirty="0" err="1"/>
              <a:t>variablesMide</a:t>
            </a:r>
            <a:r>
              <a:rPr lang="es-CL" dirty="0"/>
              <a:t> qué tan influyente es cada variable para la predicción final del modelo.</a:t>
            </a:r>
          </a:p>
          <a:p>
            <a:endParaRPr lang="es-CL" dirty="0"/>
          </a:p>
          <a:p>
            <a:endParaRPr lang="es-CL" dirty="0"/>
          </a:p>
          <a:p>
            <a:r>
              <a:rPr lang="es-CL" dirty="0"/>
              <a:t>🔹 Comparación </a:t>
            </a:r>
            <a:r>
              <a:rPr lang="es-CL"/>
              <a:t>entre modelos</a:t>
            </a:r>
          </a:p>
          <a:p>
            <a:r>
              <a:rPr lang="es-CL"/>
              <a:t>Un </a:t>
            </a:r>
            <a:r>
              <a:rPr lang="es-CL" dirty="0"/>
              <a:t>modelo puede tener mejor precisión, otro mejor </a:t>
            </a:r>
            <a:r>
              <a:rPr lang="es-CL" dirty="0" err="1"/>
              <a:t>recall</a:t>
            </a:r>
            <a:r>
              <a:rPr lang="es-CL" dirty="0"/>
              <a:t>. Elegí según lo que más te importe (ej. detectar generosidad sin dejar pasar casos).</a:t>
            </a:r>
          </a:p>
        </p:txBody>
      </p:sp>
    </p:spTree>
    <p:extLst>
      <p:ext uri="{BB962C8B-B14F-4D97-AF65-F5344CB8AC3E}">
        <p14:creationId xmlns:p14="http://schemas.microsoft.com/office/powerpoint/2010/main" val="236558147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1041</TotalTime>
  <Words>560</Words>
  <Application>Microsoft Office PowerPoint</Application>
  <PresentationFormat>Personalizado</PresentationFormat>
  <Paragraphs>49</Paragraphs>
  <Slides>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</vt:i4>
      </vt:variant>
    </vt:vector>
  </HeadingPairs>
  <TitlesOfParts>
    <vt:vector size="13" baseType="lpstr">
      <vt:lpstr>Arial</vt:lpstr>
      <vt:lpstr>Work Sans</vt:lpstr>
      <vt:lpstr>Google Sans SemiBold</vt:lpstr>
      <vt:lpstr>Calibri</vt:lpstr>
      <vt:lpstr>Lato</vt:lpstr>
      <vt:lpstr>Google Sans</vt:lpstr>
      <vt:lpstr>PT Sans Narrow</vt:lpstr>
      <vt:lpstr>Roboto</vt:lpstr>
      <vt:lpstr>Arial Unicode MS</vt:lpstr>
      <vt:lpstr>Simple Light</vt:lpstr>
      <vt:lpstr>Simple Light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juan gonzalez</cp:lastModifiedBy>
  <cp:revision>16</cp:revision>
  <dcterms:modified xsi:type="dcterms:W3CDTF">2025-06-27T09:40:07Z</dcterms:modified>
</cp:coreProperties>
</file>